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67" r:id="rId21"/>
    <p:sldId id="268" r:id="rId22"/>
    <p:sldId id="269" r:id="rId23"/>
    <p:sldId id="270" r:id="rId24"/>
    <p:sldId id="271" r:id="rId25"/>
    <p:sldId id="273" r:id="rId26"/>
    <p:sldId id="272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2" r:id="rId37"/>
    <p:sldId id="290" r:id="rId38"/>
    <p:sldId id="293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ecimal" TargetMode="External"/><Relationship Id="rId2" Type="http://schemas.openxmlformats.org/officeDocument/2006/relationships/hyperlink" Target="http://en.wikipedia.org/wiki/Display_devic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Digital_clock" TargetMode="External"/><Relationship Id="rId4" Type="http://schemas.openxmlformats.org/officeDocument/2006/relationships/hyperlink" Target="http://en.wikipedia.org/wiki/Numeral_system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en-US" dirty="0" smtClean="0"/>
              <a:t>Microcontrollers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3: Digital Display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828800"/>
            <a:ext cx="4922077" cy="3732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676400"/>
            <a:ext cx="3432314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Reconnect power and verify that the A segment emits light. </a:t>
            </a:r>
          </a:p>
          <a:p>
            <a:pPr lvl="0"/>
            <a:r>
              <a:rPr lang="en-US" dirty="0" smtClean="0"/>
              <a:t>Repeat the procedure for verifying different segments to </a:t>
            </a:r>
            <a:r>
              <a:rPr lang="en-US" smtClean="0"/>
              <a:t>emit light.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Display a number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and test the circuit shown in  the </a:t>
            </a:r>
            <a:r>
              <a:rPr lang="en-US" dirty="0" err="1" smtClean="0"/>
              <a:t>foll</a:t>
            </a:r>
            <a:r>
              <a:rPr lang="en-US" dirty="0" smtClean="0"/>
              <a:t>. Figure  and  verify that it displays the number three.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6935" y="1828800"/>
            <a:ext cx="489101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8300" y="2590801"/>
            <a:ext cx="326309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362200"/>
            <a:ext cx="2940198" cy="2790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752600"/>
            <a:ext cx="3743325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Controlling 7 segment display using Basic Stamp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err="1" smtClean="0"/>
              <a:t>Objective:</a:t>
            </a:r>
            <a:r>
              <a:rPr lang="en-US" dirty="0" err="1" smtClean="0"/>
              <a:t>To</a:t>
            </a:r>
            <a:r>
              <a:rPr lang="en-US" dirty="0" smtClean="0"/>
              <a:t> build and control the 7-segment display LED circuit.</a:t>
            </a:r>
          </a:p>
          <a:p>
            <a:r>
              <a:rPr lang="en-US" b="1" dirty="0" smtClean="0"/>
              <a:t>Background: </a:t>
            </a:r>
            <a:r>
              <a:rPr lang="en-US" dirty="0" smtClean="0"/>
              <a:t>In this activity, you will connect the 7-segment display to the BASIC stamp, </a:t>
            </a:r>
          </a:p>
          <a:p>
            <a:r>
              <a:rPr lang="en-US" dirty="0" smtClean="0"/>
              <a:t>and then run a simple program to test and make sure each LED is properly connected. </a:t>
            </a:r>
          </a:p>
          <a:p>
            <a:r>
              <a:rPr lang="en-US" dirty="0" smtClean="0"/>
              <a:t>The HIGH and LOW commands will accept a variable as a pin argument. </a:t>
            </a:r>
          </a:p>
          <a:p>
            <a:r>
              <a:rPr lang="en-US" dirty="0" smtClean="0"/>
              <a:t>Therefore, they are placed in a FOR… NEXT loop, and index is used to set the I/O pin, high, then low again.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Equipment:</a:t>
            </a:r>
            <a:endParaRPr lang="en-US" dirty="0" smtClean="0"/>
          </a:p>
          <a:p>
            <a:pPr lvl="0"/>
            <a:r>
              <a:rPr lang="en-US" dirty="0" smtClean="0"/>
              <a:t>7-segment LED display</a:t>
            </a:r>
          </a:p>
          <a:p>
            <a:pPr lvl="0"/>
            <a:r>
              <a:rPr lang="en-US" dirty="0" smtClean="0"/>
              <a:t>Resistors – 1 </a:t>
            </a:r>
            <a:r>
              <a:rPr lang="en-US" dirty="0" err="1" smtClean="0"/>
              <a:t>kΩ</a:t>
            </a:r>
            <a:r>
              <a:rPr lang="en-US" dirty="0" smtClean="0"/>
              <a:t> (brown-black-red)</a:t>
            </a:r>
          </a:p>
          <a:p>
            <a:pPr lvl="0"/>
            <a:r>
              <a:rPr lang="en-US" dirty="0" smtClean="0"/>
              <a:t>Jumper wires</a:t>
            </a:r>
          </a:p>
          <a:p>
            <a:r>
              <a:rPr lang="en-US" b="1" dirty="0" smtClean="0"/>
              <a:t>Procedure:</a:t>
            </a:r>
            <a:endParaRPr lang="en-US" dirty="0" smtClean="0"/>
          </a:p>
          <a:p>
            <a:r>
              <a:rPr lang="en-US" dirty="0" smtClean="0"/>
              <a:t>Build the circuit shown in figure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61377"/>
            <a:ext cx="4267200" cy="338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8286" y="2057400"/>
            <a:ext cx="3151886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Program and the BASIC Stamp by following the steps below:</a:t>
            </a:r>
          </a:p>
          <a:p>
            <a:pPr lvl="0"/>
            <a:r>
              <a:rPr lang="en-US" dirty="0" smtClean="0"/>
              <a:t>Enter and run SegmentTestWithHighLow.bs2.</a:t>
            </a:r>
          </a:p>
          <a:p>
            <a:pPr lvl="0"/>
            <a:r>
              <a:rPr lang="en-US" dirty="0" smtClean="0"/>
              <a:t>Verify that every segment in the 7-segment LED displays lights briefly, turning on and then off again. </a:t>
            </a:r>
          </a:p>
          <a:p>
            <a:r>
              <a:rPr lang="en-US" dirty="0" smtClean="0"/>
              <a:t>Record a list of which segment each I/O pin controls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676400"/>
            <a:ext cx="6058654" cy="4796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190" y="381000"/>
            <a:ext cx="692603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 – Segment Display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seven-segment display</a:t>
            </a:r>
            <a:r>
              <a:rPr lang="en-US" dirty="0" smtClean="0"/>
              <a:t> (SSD), or </a:t>
            </a:r>
            <a:r>
              <a:rPr lang="en-US" b="1" dirty="0" smtClean="0"/>
              <a:t>seven-segment indicator</a:t>
            </a:r>
            <a:r>
              <a:rPr lang="en-US" dirty="0" smtClean="0"/>
              <a:t>, is a form of electronic </a:t>
            </a:r>
            <a:r>
              <a:rPr lang="en-US" dirty="0" smtClean="0">
                <a:hlinkClick r:id="rId2" action="ppaction://hlinkfile" tooltip="Display device"/>
              </a:rPr>
              <a:t>display device</a:t>
            </a:r>
            <a:r>
              <a:rPr lang="en-US" dirty="0" smtClean="0"/>
              <a:t> for displaying </a:t>
            </a:r>
            <a:r>
              <a:rPr lang="en-US" dirty="0" smtClean="0">
                <a:hlinkClick r:id="rId3" action="ppaction://hlinkfile" tooltip="Decimal"/>
              </a:rPr>
              <a:t>decimal</a:t>
            </a:r>
            <a:r>
              <a:rPr lang="en-US" dirty="0" smtClean="0"/>
              <a:t> </a:t>
            </a:r>
            <a:r>
              <a:rPr lang="en-US" dirty="0" smtClean="0">
                <a:hlinkClick r:id="rId4" action="ppaction://hlinkfile" tooltip="Numeral system"/>
              </a:rPr>
              <a:t>numerals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Seven-segment displays are widely used in </a:t>
            </a:r>
            <a:r>
              <a:rPr lang="en-US" dirty="0" smtClean="0">
                <a:hlinkClick r:id="rId5" action="ppaction://hlinkfile" tooltip="Digital clock"/>
              </a:rPr>
              <a:t>digital clocks</a:t>
            </a:r>
            <a:r>
              <a:rPr lang="en-US" dirty="0" smtClean="0"/>
              <a:t>, electronic meters, and other electronic devices for displaying numerical information.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Programming 7- segment display</a:t>
            </a:r>
            <a:br>
              <a:rPr lang="en-US" dirty="0" smtClean="0"/>
            </a:br>
            <a:r>
              <a:rPr lang="en-US" dirty="0" smtClean="0"/>
              <a:t>using Basic Stamp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Including the decimal point there are eight different BASIC Stamp I/O pins that send high/low signals to the 7-segment display.  </a:t>
            </a:r>
          </a:p>
          <a:p>
            <a:endParaRPr lang="en-US" dirty="0" smtClean="0"/>
          </a:p>
          <a:p>
            <a:r>
              <a:rPr lang="en-US" dirty="0" smtClean="0"/>
              <a:t>That’s eight different </a:t>
            </a:r>
            <a:r>
              <a:rPr lang="en-US" b="1" dirty="0" smtClean="0"/>
              <a:t>HIGH</a:t>
            </a:r>
            <a:r>
              <a:rPr lang="en-US" dirty="0" smtClean="0"/>
              <a:t> or </a:t>
            </a:r>
            <a:r>
              <a:rPr lang="en-US" b="1" dirty="0" smtClean="0"/>
              <a:t>LOW</a:t>
            </a:r>
            <a:r>
              <a:rPr lang="en-US" dirty="0" smtClean="0"/>
              <a:t> commands just to display one number.</a:t>
            </a:r>
          </a:p>
          <a:p>
            <a:endParaRPr lang="en-US" dirty="0" smtClean="0"/>
          </a:p>
          <a:p>
            <a:r>
              <a:rPr lang="en-US" dirty="0" smtClean="0"/>
              <a:t>It requires more space in memory, so there are special variables used.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DIRH and OUTH Variable.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066800" y="2819400"/>
            <a:ext cx="3048000" cy="17526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hlinkClick r:id="rId2" action="ppaction://hlinksldjump"/>
              </a:rPr>
              <a:t>DIRH</a:t>
            </a:r>
            <a:r>
              <a:rPr lang="en-US" sz="2800" dirty="0" smtClean="0"/>
              <a:t> VARIABLE</a:t>
            </a:r>
            <a:endParaRPr lang="en-US" sz="2800" dirty="0"/>
          </a:p>
        </p:txBody>
      </p:sp>
      <p:sp>
        <p:nvSpPr>
          <p:cNvPr id="5" name="Oval 4"/>
          <p:cNvSpPr/>
          <p:nvPr/>
        </p:nvSpPr>
        <p:spPr>
          <a:xfrm>
            <a:off x="5257800" y="2819400"/>
            <a:ext cx="2590800" cy="16764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hlinkClick r:id="rId3" action="ppaction://hlinksldjump"/>
              </a:rPr>
              <a:t>OUTH</a:t>
            </a:r>
            <a:r>
              <a:rPr lang="en-US" sz="2800" dirty="0" smtClean="0"/>
              <a:t> VARIABLE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DIRH VARIABLE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DIRH Variable that controls the direction          ( input or output ) of the pins P8 – P15</a:t>
            </a:r>
          </a:p>
          <a:p>
            <a:r>
              <a:rPr lang="en-US" dirty="0" smtClean="0"/>
              <a:t>DIR – Short for direction</a:t>
            </a:r>
          </a:p>
          <a:p>
            <a:r>
              <a:rPr lang="en-US" dirty="0" smtClean="0"/>
              <a:t>H – For high P8 – P15</a:t>
            </a:r>
          </a:p>
          <a:p>
            <a:r>
              <a:rPr lang="en-US" dirty="0" smtClean="0"/>
              <a:t>DIRL – Also used. L – low for P0 – P7</a:t>
            </a:r>
          </a:p>
          <a:p>
            <a:r>
              <a:rPr lang="en-US" dirty="0" smtClean="0"/>
              <a:t> Using DIRH Variable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b="1" dirty="0" smtClean="0">
                <a:solidFill>
                  <a:srgbClr val="C00000"/>
                </a:solidFill>
              </a:rPr>
              <a:t>DIRH = % 11110000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305800" cy="5287963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DIRH = % 11110000</a:t>
            </a:r>
          </a:p>
          <a:p>
            <a:pPr>
              <a:buNone/>
            </a:pPr>
            <a:r>
              <a:rPr lang="en-US" dirty="0" smtClean="0"/>
              <a:t>%  - following means binary number</a:t>
            </a:r>
          </a:p>
          <a:p>
            <a:pPr>
              <a:buNone/>
            </a:pPr>
            <a:r>
              <a:rPr lang="en-US" dirty="0" smtClean="0"/>
              <a:t>11110000  – Each bit corresponds to a pin in the following order.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1996" y="3200400"/>
          <a:ext cx="7467606" cy="16764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829734"/>
                <a:gridCol w="829734"/>
                <a:gridCol w="829734"/>
                <a:gridCol w="829734"/>
                <a:gridCol w="829734"/>
                <a:gridCol w="829734"/>
                <a:gridCol w="829734"/>
                <a:gridCol w="829734"/>
                <a:gridCol w="829734"/>
              </a:tblGrid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%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b="1" dirty="0"/>
                    </a:p>
                  </a:txBody>
                  <a:tcPr anchor="ctr"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PIN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15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14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13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12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11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10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9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8</a:t>
                      </a:r>
                      <a:endParaRPr lang="en-US" sz="32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48200" y="51054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smtClean="0"/>
              <a:t>0                  INPUT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518160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                   OUTPUT</a:t>
            </a:r>
            <a:endParaRPr lang="en-US" sz="2800" b="1" dirty="0"/>
          </a:p>
        </p:txBody>
      </p:sp>
      <p:sp>
        <p:nvSpPr>
          <p:cNvPr id="8" name="Right Arrow 7"/>
          <p:cNvSpPr/>
          <p:nvPr/>
        </p:nvSpPr>
        <p:spPr>
          <a:xfrm>
            <a:off x="1676400" y="5181600"/>
            <a:ext cx="914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181600" y="5105400"/>
            <a:ext cx="10668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>
            <a:hlinkClick r:id="rId2" action="ppaction://hlinksldjump"/>
          </p:cNvPr>
          <p:cNvSpPr/>
          <p:nvPr/>
        </p:nvSpPr>
        <p:spPr>
          <a:xfrm>
            <a:off x="6477000" y="5791200"/>
            <a:ext cx="2057400" cy="91440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OUTH VARIABLE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OUTH is a variable that controls the </a:t>
            </a:r>
            <a:r>
              <a:rPr lang="en-US" b="1" u="sng" dirty="0" smtClean="0">
                <a:solidFill>
                  <a:srgbClr val="C00000"/>
                </a:solidFill>
              </a:rPr>
              <a:t>status</a:t>
            </a:r>
            <a:r>
              <a:rPr lang="en-US" dirty="0" smtClean="0"/>
              <a:t> of each output pin ( high or low ) for the pins    P8 – P15</a:t>
            </a:r>
          </a:p>
          <a:p>
            <a:r>
              <a:rPr lang="en-US" dirty="0" smtClean="0"/>
              <a:t>OUTH – HIGH   ( P8 – P15 )</a:t>
            </a:r>
          </a:p>
          <a:p>
            <a:r>
              <a:rPr lang="en-US" dirty="0" smtClean="0"/>
              <a:t>OUTL – LOW      (P0 – P7 )</a:t>
            </a:r>
          </a:p>
          <a:p>
            <a:r>
              <a:rPr lang="en-US" dirty="0" smtClean="0"/>
              <a:t>Using OUTH Variable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b="1" dirty="0" smtClean="0">
                <a:solidFill>
                  <a:srgbClr val="C00000"/>
                </a:solidFill>
              </a:rPr>
              <a:t>OUTH = % 11110000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305800" cy="5287963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OUTH = % 11110000</a:t>
            </a:r>
          </a:p>
          <a:p>
            <a:pPr>
              <a:buNone/>
            </a:pPr>
            <a:r>
              <a:rPr lang="en-US" dirty="0" smtClean="0"/>
              <a:t>%  - following means binary number</a:t>
            </a:r>
          </a:p>
          <a:p>
            <a:pPr>
              <a:buNone/>
            </a:pPr>
            <a:r>
              <a:rPr lang="en-US" dirty="0" smtClean="0"/>
              <a:t>11110000  – Each bit corresponds to a pin in the following order.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1996" y="3200400"/>
          <a:ext cx="7467606" cy="16764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829734"/>
                <a:gridCol w="829734"/>
                <a:gridCol w="829734"/>
                <a:gridCol w="829734"/>
                <a:gridCol w="829734"/>
                <a:gridCol w="829734"/>
                <a:gridCol w="829734"/>
                <a:gridCol w="829734"/>
                <a:gridCol w="829734"/>
              </a:tblGrid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%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b="1" dirty="0"/>
                    </a:p>
                  </a:txBody>
                  <a:tcPr anchor="ctr"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PIN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15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14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13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12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11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10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9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8</a:t>
                      </a:r>
                      <a:endParaRPr lang="en-US" sz="32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48200" y="51054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0                    LOW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518160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                   HIGH</a:t>
            </a:r>
            <a:endParaRPr lang="en-US" sz="2800" b="1" dirty="0"/>
          </a:p>
        </p:txBody>
      </p:sp>
      <p:sp>
        <p:nvSpPr>
          <p:cNvPr id="8" name="Right Arrow 7"/>
          <p:cNvSpPr/>
          <p:nvPr/>
        </p:nvSpPr>
        <p:spPr>
          <a:xfrm>
            <a:off x="1676400" y="5181600"/>
            <a:ext cx="914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181600" y="5105400"/>
            <a:ext cx="10668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>
            <a:hlinkClick r:id="rId2" action="ppaction://hlinksldjump"/>
          </p:cNvPr>
          <p:cNvSpPr/>
          <p:nvPr/>
        </p:nvSpPr>
        <p:spPr>
          <a:xfrm>
            <a:off x="6477000" y="5791200"/>
            <a:ext cx="2057400" cy="91440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 DIRH and OUTH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 the following commands now !</a:t>
            </a:r>
          </a:p>
          <a:p>
            <a:pPr lvl="1"/>
            <a:r>
              <a:rPr lang="en-US" dirty="0" smtClean="0"/>
              <a:t>OUTH  =  % 0 0 0 0 0 0 0 0</a:t>
            </a:r>
          </a:p>
          <a:p>
            <a:pPr lvl="1"/>
            <a:r>
              <a:rPr lang="en-US" dirty="0" smtClean="0"/>
              <a:t>DIRH    =  % 1 1 1 1 1 1 1 1 </a:t>
            </a:r>
          </a:p>
          <a:p>
            <a:pPr lvl="1">
              <a:buNone/>
            </a:pPr>
            <a:r>
              <a:rPr lang="en-US" dirty="0" smtClean="0"/>
              <a:t>The first command:  OUTH = %00000000 gets all of the I/O pins (P8 through P15) ready to send the low signals.  </a:t>
            </a:r>
          </a:p>
          <a:p>
            <a:pPr lvl="1">
              <a:buNone/>
            </a:pPr>
            <a:r>
              <a:rPr lang="en-US" dirty="0" smtClean="0"/>
              <a:t>If they all send low signals, it will turn all the LEDs in the 7-segment display off.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I/O pins will not actually send the low signals until you use the </a:t>
            </a:r>
            <a:r>
              <a:rPr lang="en-US" b="1" dirty="0" smtClean="0"/>
              <a:t>DIRH</a:t>
            </a:r>
            <a:r>
              <a:rPr lang="en-US" dirty="0" smtClean="0"/>
              <a:t> variable to change all the I/O pins from input to output.  </a:t>
            </a:r>
          </a:p>
          <a:p>
            <a:r>
              <a:rPr lang="en-US" dirty="0" smtClean="0"/>
              <a:t>The second  command: DIRH = %11111111 sets all I/O pins P8 through P15 to output.</a:t>
            </a:r>
          </a:p>
          <a:p>
            <a:r>
              <a:rPr lang="en-US" dirty="0" smtClean="0"/>
              <a:t>  As soon as this command is executed, P8 through P15 all start sending the low signal.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the OUTH command for the figure shown.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780193"/>
            <a:ext cx="4419600" cy="4338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picture shows number 3.</a:t>
            </a:r>
          </a:p>
          <a:p>
            <a:r>
              <a:rPr lang="en-US" dirty="0" smtClean="0"/>
              <a:t>For displaying number 3 ,the following pins to be set high.</a:t>
            </a:r>
          </a:p>
          <a:p>
            <a:r>
              <a:rPr lang="en-US" dirty="0" smtClean="0"/>
              <a:t>Refer </a:t>
            </a:r>
            <a:r>
              <a:rPr lang="en-US" dirty="0" smtClean="0">
                <a:hlinkClick r:id="rId2" action="ppaction://hlinksldjump"/>
              </a:rPr>
              <a:t>the previous 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Seven_segment_02_Peng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88242" y="1600200"/>
            <a:ext cx="596751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For displaying 3</a:t>
            </a:r>
          </a:p>
          <a:p>
            <a:pPr lvl="3"/>
            <a:r>
              <a:rPr lang="en-US" sz="2400" dirty="0" smtClean="0"/>
              <a:t> Make  A   B   C   D   G     as   1</a:t>
            </a:r>
          </a:p>
          <a:p>
            <a:pPr lvl="3"/>
            <a:r>
              <a:rPr lang="en-US" sz="2400" dirty="0" smtClean="0"/>
              <a:t>Make   F   E  DP  as    0</a:t>
            </a:r>
          </a:p>
          <a:p>
            <a:pPr lvl="3">
              <a:buNone/>
            </a:pPr>
            <a:r>
              <a:rPr lang="en-US" sz="2400" dirty="0" smtClean="0"/>
              <a:t>From the figure we can write </a:t>
            </a:r>
          </a:p>
          <a:p>
            <a:pPr lvl="3">
              <a:buNone/>
            </a:pPr>
            <a:endParaRPr lang="en-US" sz="2400" dirty="0" smtClean="0"/>
          </a:p>
          <a:p>
            <a:pPr lvl="3">
              <a:buNone/>
            </a:pPr>
            <a:endParaRPr lang="en-US" sz="2400" dirty="0" smtClean="0"/>
          </a:p>
          <a:p>
            <a:pPr lvl="3">
              <a:buNone/>
            </a:pPr>
            <a:endParaRPr lang="en-US" sz="2400" dirty="0" smtClean="0"/>
          </a:p>
          <a:p>
            <a:pPr lvl="3">
              <a:buNone/>
            </a:pPr>
            <a:endParaRPr lang="en-US" sz="2400" dirty="0" smtClean="0"/>
          </a:p>
          <a:p>
            <a:pPr lvl="3">
              <a:buNone/>
            </a:pPr>
            <a:r>
              <a:rPr lang="en-US" sz="2400" dirty="0" smtClean="0"/>
              <a:t>Hence the command is </a:t>
            </a:r>
          </a:p>
          <a:p>
            <a:pPr lvl="3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OUTH = % 11010110</a:t>
            </a:r>
          </a:p>
          <a:p>
            <a:pPr lvl="3">
              <a:buNone/>
            </a:pPr>
            <a:endParaRPr lang="en-US" sz="2400" dirty="0" smtClean="0"/>
          </a:p>
          <a:p>
            <a:pPr lvl="3">
              <a:buNone/>
            </a:pPr>
            <a:endParaRPr lang="en-US" sz="3200" b="1" dirty="0" smtClean="0"/>
          </a:p>
          <a:p>
            <a:pPr lvl="3">
              <a:buNone/>
            </a:pPr>
            <a:endParaRPr lang="en-US" sz="3200" b="1" dirty="0" smtClean="0"/>
          </a:p>
          <a:p>
            <a:pPr lvl="3">
              <a:buNone/>
            </a:pPr>
            <a:endParaRPr lang="en-US" b="1" dirty="0" smtClean="0"/>
          </a:p>
          <a:p>
            <a:pPr lvl="3">
              <a:buNone/>
            </a:pPr>
            <a:endParaRPr lang="en-US" b="1" dirty="0" smtClean="0"/>
          </a:p>
          <a:p>
            <a:pPr lvl="3">
              <a:buNone/>
            </a:pPr>
            <a:endParaRPr lang="en-US" b="1" dirty="0" smtClean="0"/>
          </a:p>
          <a:p>
            <a:pPr lvl="3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3505200"/>
          <a:ext cx="6477000" cy="1295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09625"/>
                <a:gridCol w="809625"/>
                <a:gridCol w="809625"/>
                <a:gridCol w="809625"/>
                <a:gridCol w="809625"/>
                <a:gridCol w="809625"/>
                <a:gridCol w="809625"/>
                <a:gridCol w="809625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P15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57200"/>
            <a:ext cx="2462932" cy="2415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up 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Used to write code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look up command lets you “ look up “ elements in a </a:t>
            </a:r>
            <a:r>
              <a:rPr lang="en-US" dirty="0" smtClean="0"/>
              <a:t>list.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It will help you select an item from the list, or compare an item to a list of items.</a:t>
            </a:r>
          </a:p>
          <a:p>
            <a:pPr>
              <a:buFont typeface="Wingdings" pitchFamily="2" charset="2"/>
              <a:buChar char="Ø"/>
            </a:pPr>
            <a:r>
              <a:rPr lang="en-US" i="1" dirty="0" smtClean="0"/>
              <a:t>Command Syntax</a:t>
            </a:r>
            <a:r>
              <a:rPr lang="en-US" dirty="0" smtClean="0"/>
              <a:t>: 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</a:rPr>
              <a:t>LOOKUP </a:t>
            </a:r>
            <a:r>
              <a:rPr lang="en-US" b="1" dirty="0" smtClean="0">
                <a:solidFill>
                  <a:srgbClr val="C00000"/>
                </a:solidFill>
              </a:rPr>
              <a:t>index, [item1, item2,…], value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for LOOKUP 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LOOKUP index, [7, 85, 19, 167, 28], value</a:t>
            </a:r>
          </a:p>
          <a:p>
            <a:r>
              <a:rPr lang="en-US" dirty="0" smtClean="0"/>
              <a:t>There are two variables used in this command, </a:t>
            </a:r>
            <a:r>
              <a:rPr lang="en-US" b="1" dirty="0" smtClean="0"/>
              <a:t>index</a:t>
            </a:r>
            <a:r>
              <a:rPr lang="en-US" dirty="0" smtClean="0"/>
              <a:t> and </a:t>
            </a:r>
            <a:r>
              <a:rPr lang="en-US" b="1" dirty="0" smtClean="0"/>
              <a:t>value</a:t>
            </a:r>
            <a:r>
              <a:rPr lang="en-US" dirty="0" smtClean="0"/>
              <a:t>.  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3505197"/>
          <a:ext cx="6477000" cy="297688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38500"/>
                <a:gridCol w="3238500"/>
              </a:tblGrid>
              <a:tr h="4252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4252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4252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/>
                </a:tc>
              </a:tr>
              <a:tr h="4252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</a:tr>
              <a:tr h="4252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167</a:t>
                      </a:r>
                      <a:endParaRPr lang="en-US" dirty="0"/>
                    </a:p>
                  </a:txBody>
                  <a:tcPr/>
                </a:tc>
              </a:tr>
              <a:tr h="4252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</a:tr>
              <a:tr h="42526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LOOKDOWN 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LOOKDOWN command compares a value with items in a list and informs the position (index</a:t>
            </a:r>
            <a:r>
              <a:rPr lang="en-US" dirty="0" smtClean="0"/>
              <a:t>)</a:t>
            </a:r>
          </a:p>
          <a:p>
            <a:r>
              <a:rPr lang="en-US" dirty="0" smtClean="0"/>
              <a:t>It is the reverse of the LOOKUP command. </a:t>
            </a:r>
            <a:endParaRPr lang="en-US" dirty="0" smtClean="0"/>
          </a:p>
          <a:p>
            <a:r>
              <a:rPr lang="en-US" i="1" dirty="0" smtClean="0"/>
              <a:t>Command Syntax</a:t>
            </a:r>
            <a:r>
              <a:rPr lang="en-US" dirty="0" smtClean="0"/>
              <a:t>: </a:t>
            </a:r>
            <a:endParaRPr lang="en-US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LOOKDOWN </a:t>
            </a:r>
            <a:r>
              <a:rPr lang="en-US" b="1" dirty="0" smtClean="0">
                <a:solidFill>
                  <a:srgbClr val="C00000"/>
                </a:solidFill>
              </a:rPr>
              <a:t>value, comparison[item1, item2,…], index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for LOOKDOWN 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LOOKUP index, [7, 85, 19, 167, 28], value</a:t>
            </a:r>
          </a:p>
          <a:p>
            <a:r>
              <a:rPr lang="en-US" dirty="0" smtClean="0"/>
              <a:t>There are two variables used in this command, </a:t>
            </a:r>
            <a:r>
              <a:rPr lang="en-US" b="1" dirty="0" smtClean="0"/>
              <a:t>index</a:t>
            </a:r>
            <a:r>
              <a:rPr lang="en-US" dirty="0" smtClean="0"/>
              <a:t> and </a:t>
            </a:r>
            <a:r>
              <a:rPr lang="en-US" b="1" dirty="0" smtClean="0"/>
              <a:t>value</a:t>
            </a:r>
            <a:r>
              <a:rPr lang="en-US" dirty="0" smtClean="0"/>
              <a:t>.  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3505197"/>
          <a:ext cx="6477000" cy="297688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38500"/>
                <a:gridCol w="3238500"/>
              </a:tblGrid>
              <a:tr h="4252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INDEX</a:t>
                      </a:r>
                      <a:endParaRPr lang="en-US" dirty="0"/>
                    </a:p>
                  </a:txBody>
                  <a:tcPr anchor="ctr"/>
                </a:tc>
              </a:tr>
              <a:tr h="4252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</a:tr>
              <a:tr h="4252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</a:tr>
              <a:tr h="4252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</a:tr>
              <a:tr h="4252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</a:tr>
              <a:tr h="4252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</a:tr>
              <a:tr h="42526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PROGRAMMING WITH BASIC STAMP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003746" y="1983816"/>
            <a:ext cx="7136508" cy="375873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990600" y="5715000"/>
            <a:ext cx="7239000" cy="4572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</a:p>
          <a:p>
            <a:endParaRPr lang="en-US" dirty="0" smtClean="0"/>
          </a:p>
          <a:p>
            <a:r>
              <a:rPr lang="en-US" dirty="0" smtClean="0"/>
              <a:t>Since </a:t>
            </a:r>
            <a:r>
              <a:rPr lang="en-US" b="1" dirty="0" smtClean="0"/>
              <a:t>index</a:t>
            </a:r>
            <a:r>
              <a:rPr lang="en-US" dirty="0" smtClean="0"/>
              <a:t> is 2, in this example, the </a:t>
            </a:r>
            <a:r>
              <a:rPr lang="en-US" b="1" dirty="0" smtClean="0"/>
              <a:t>LOOKUP</a:t>
            </a:r>
            <a:r>
              <a:rPr lang="en-US" dirty="0" smtClean="0"/>
              <a:t> command places </a:t>
            </a:r>
            <a:r>
              <a:rPr lang="en-US" b="1" dirty="0" smtClean="0"/>
              <a:t>19</a:t>
            </a:r>
            <a:r>
              <a:rPr lang="en-US" dirty="0" smtClean="0"/>
              <a:t> into </a:t>
            </a:r>
            <a:r>
              <a:rPr lang="en-US" b="1" dirty="0" smtClean="0"/>
              <a:t>value</a:t>
            </a:r>
            <a:r>
              <a:rPr lang="en-US" dirty="0" smtClean="0"/>
              <a:t>, and that’s what the Debug Terminal displays.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PROGRAMMING WITH BASIC STAMP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972000" y="1640959"/>
            <a:ext cx="7200000" cy="4444445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</a:p>
          <a:p>
            <a:endParaRPr lang="en-US" dirty="0" smtClean="0"/>
          </a:p>
          <a:p>
            <a:r>
              <a:rPr lang="en-US" dirty="0" smtClean="0"/>
              <a:t>The value of index in this case would be “3”.</a:t>
            </a:r>
            <a:endParaRPr lang="en-US" smtClean="0"/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7seg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6429" y="1600200"/>
            <a:ext cx="361114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300px-7_segment_display_labeled_sv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1200" y="1272381"/>
            <a:ext cx="4876800" cy="4876800"/>
          </a:xfrm>
        </p:spPr>
      </p:pic>
      <p:sp>
        <p:nvSpPr>
          <p:cNvPr id="5" name="Right Arrow 4"/>
          <p:cNvSpPr/>
          <p:nvPr/>
        </p:nvSpPr>
        <p:spPr>
          <a:xfrm>
            <a:off x="6172200" y="5105400"/>
            <a:ext cx="5334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58000" y="49530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DECIMAL POINT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2514600"/>
            <a:ext cx="2438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Each of the segments A through G contains an LED that can be controlled individually</a:t>
            </a:r>
            <a:endParaRPr lang="en-US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792162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7-Segment LED Display Part Drawing and Pin Map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076493"/>
            <a:ext cx="3130224" cy="578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733800" y="1005840"/>
          <a:ext cx="5257800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</a:tblGrid>
              <a:tr h="356235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Pin 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Mapping</a:t>
                      </a:r>
                      <a:endParaRPr lang="en-US" dirty="0"/>
                    </a:p>
                  </a:txBody>
                  <a:tcPr/>
                </a:tc>
              </a:tr>
              <a:tr h="35623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Controls segment E</a:t>
                      </a:r>
                      <a:endParaRPr lang="en-US" dirty="0"/>
                    </a:p>
                  </a:txBody>
                  <a:tcPr/>
                </a:tc>
              </a:tr>
              <a:tr h="623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Controls segment D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623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&amp; 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Common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Cathode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623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Controls segment C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623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Controls Decimal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point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623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Controls segment B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623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Controls segment A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623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Controls segment F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623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Controls segment G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7-Segment Schematic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143000"/>
            <a:ext cx="7471249" cy="290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09600" y="4191000"/>
            <a:ext cx="7848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Each LED anode is connected to an individual pin. All the cathodes share a common connection, therefore, the 7-segment LED display can be called a “common cathode” display. By connecting either pin 3 or pin 8 to </a:t>
            </a:r>
            <a:r>
              <a:rPr lang="en-US" sz="2800" b="1" dirty="0" err="1" smtClean="0">
                <a:solidFill>
                  <a:schemeClr val="accent2">
                    <a:lumMod val="75000"/>
                  </a:schemeClr>
                </a:solidFill>
              </a:rPr>
              <a:t>Vss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, you will connect all the LED cathodes to </a:t>
            </a:r>
            <a:r>
              <a:rPr lang="en-US" sz="2800" b="1" dirty="0" err="1" smtClean="0">
                <a:solidFill>
                  <a:schemeClr val="accent2">
                    <a:lumMod val="75000"/>
                  </a:schemeClr>
                </a:solidFill>
              </a:rPr>
              <a:t>Vss</a:t>
            </a:r>
            <a:endParaRPr lang="en-US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Lab Activity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err="1" smtClean="0"/>
              <a:t>Objective:</a:t>
            </a:r>
            <a:r>
              <a:rPr lang="en-US" dirty="0" err="1" smtClean="0"/>
              <a:t>To</a:t>
            </a:r>
            <a:r>
              <a:rPr lang="en-US" dirty="0" smtClean="0"/>
              <a:t> manually build a circuit and test each segment in a 7-segment display.</a:t>
            </a:r>
          </a:p>
          <a:p>
            <a:endParaRPr lang="en-US" dirty="0" smtClean="0"/>
          </a:p>
          <a:p>
            <a:r>
              <a:rPr lang="en-US" b="1" dirty="0" err="1" smtClean="0"/>
              <a:t>Background:</a:t>
            </a:r>
            <a:r>
              <a:rPr lang="en-US" dirty="0" err="1" smtClean="0"/>
              <a:t>In</a:t>
            </a:r>
            <a:r>
              <a:rPr lang="en-US" dirty="0" smtClean="0"/>
              <a:t> the first part of this activity, you will manually build a circuit with 7-segment display and resistors, and ensure that each segment lights when power is applied to that particular segment. </a:t>
            </a:r>
          </a:p>
          <a:p>
            <a:r>
              <a:rPr lang="en-US" dirty="0" smtClean="0"/>
              <a:t>In the second part, you will display number‘3’and the letter ‘A’ using the 7-segment LED circuit.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Equipment:</a:t>
            </a:r>
            <a:endParaRPr lang="en-US" dirty="0" smtClean="0"/>
          </a:p>
          <a:p>
            <a:pPr lvl="0"/>
            <a:r>
              <a:rPr lang="en-US" dirty="0" smtClean="0"/>
              <a:t>7-segment LED display</a:t>
            </a:r>
          </a:p>
          <a:p>
            <a:pPr lvl="0"/>
            <a:r>
              <a:rPr lang="en-US" dirty="0" smtClean="0"/>
              <a:t>Resistors – 1 </a:t>
            </a:r>
            <a:r>
              <a:rPr lang="en-US" dirty="0" err="1" smtClean="0"/>
              <a:t>kΩ</a:t>
            </a:r>
            <a:r>
              <a:rPr lang="en-US" dirty="0" smtClean="0"/>
              <a:t> (brown-black-red)</a:t>
            </a:r>
          </a:p>
          <a:p>
            <a:pPr lvl="0"/>
            <a:r>
              <a:rPr lang="en-US" dirty="0" smtClean="0"/>
              <a:t>Jumper wires</a:t>
            </a:r>
          </a:p>
          <a:p>
            <a:r>
              <a:rPr lang="en-US" b="1" dirty="0" smtClean="0"/>
              <a:t>Procedure: Part A</a:t>
            </a:r>
            <a:endParaRPr lang="en-US" dirty="0" smtClean="0"/>
          </a:p>
          <a:p>
            <a:r>
              <a:rPr lang="en-US" dirty="0" smtClean="0"/>
              <a:t>With power disconnected from your Board of Education, build the circuit shown in Figure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</TotalTime>
  <Words>1182</Words>
  <Application>Microsoft Office PowerPoint</Application>
  <PresentationFormat>On-screen Show (4:3)</PresentationFormat>
  <Paragraphs>234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Microcontrollers  </vt:lpstr>
      <vt:lpstr>7 – Segment Display</vt:lpstr>
      <vt:lpstr>Slide 3</vt:lpstr>
      <vt:lpstr>Slide 4</vt:lpstr>
      <vt:lpstr>Slide 5</vt:lpstr>
      <vt:lpstr> 7-Segment LED Display Part Drawing and Pin Map </vt:lpstr>
      <vt:lpstr>7-Segment Schematic </vt:lpstr>
      <vt:lpstr>Lab Activity 1</vt:lpstr>
      <vt:lpstr>Slide 9</vt:lpstr>
      <vt:lpstr>Slide 10</vt:lpstr>
      <vt:lpstr>Slide 11</vt:lpstr>
      <vt:lpstr>Display a number </vt:lpstr>
      <vt:lpstr>Slide 13</vt:lpstr>
      <vt:lpstr>Slide 14</vt:lpstr>
      <vt:lpstr>Controlling 7 segment display using Basic Stamp</vt:lpstr>
      <vt:lpstr>Slide 16</vt:lpstr>
      <vt:lpstr>Slide 17</vt:lpstr>
      <vt:lpstr>Slide 18</vt:lpstr>
      <vt:lpstr>Slide 19</vt:lpstr>
      <vt:lpstr>Programming 7- segment display using Basic Stamp 2</vt:lpstr>
      <vt:lpstr>DIRH and OUTH Variable.</vt:lpstr>
      <vt:lpstr>DIRH VARIABLE</vt:lpstr>
      <vt:lpstr>Slide 23</vt:lpstr>
      <vt:lpstr>OUTH VARIABLE</vt:lpstr>
      <vt:lpstr>Slide 25</vt:lpstr>
      <vt:lpstr>Using  DIRH and OUTH commands</vt:lpstr>
      <vt:lpstr>Slide 27</vt:lpstr>
      <vt:lpstr>Write the OUTH command for the figure shown.</vt:lpstr>
      <vt:lpstr>Slide 29</vt:lpstr>
      <vt:lpstr>Slide 30</vt:lpstr>
      <vt:lpstr>Look up command</vt:lpstr>
      <vt:lpstr>Example for LOOKUP command</vt:lpstr>
      <vt:lpstr>LOOKDOWN COMMAND</vt:lpstr>
      <vt:lpstr>Example for LOOKDOWN command</vt:lpstr>
      <vt:lpstr>PROGRAMMING WITH BASIC STAMP</vt:lpstr>
      <vt:lpstr>Slide 36</vt:lpstr>
      <vt:lpstr>PROGRAMMING WITH BASIC STAMP</vt:lpstr>
      <vt:lpstr>Slide 38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Microcontrollers  </dc:title>
  <dc:creator/>
  <cp:lastModifiedBy>aruna.anand</cp:lastModifiedBy>
  <cp:revision>18</cp:revision>
  <dcterms:created xsi:type="dcterms:W3CDTF">2006-08-16T00:00:00Z</dcterms:created>
  <dcterms:modified xsi:type="dcterms:W3CDTF">2012-05-27T03:48:23Z</dcterms:modified>
</cp:coreProperties>
</file>